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473" r:id="rId3"/>
    <p:sldId id="560" r:id="rId4"/>
    <p:sldId id="475" r:id="rId5"/>
    <p:sldId id="476" r:id="rId6"/>
    <p:sldId id="466" r:id="rId7"/>
    <p:sldId id="474" r:id="rId8"/>
    <p:sldId id="257" r:id="rId9"/>
    <p:sldId id="258" r:id="rId10"/>
    <p:sldId id="477" r:id="rId11"/>
    <p:sldId id="443" r:id="rId12"/>
    <p:sldId id="462" r:id="rId13"/>
    <p:sldId id="478" r:id="rId14"/>
    <p:sldId id="479" r:id="rId15"/>
    <p:sldId id="472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6A87-59D1-4E1B-8B63-409AB72AC351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2AEF7-13E7-44D2-85ED-7CB7953BBE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42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70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8289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4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0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67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66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8553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7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1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8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8185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29931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6323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20515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975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12C85D-8FB0-485F-B505-443D17130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D24268D-6444-4A2A-8310-F68125E73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D2A3C9-DE7A-4A64-AA45-F7B4BFCC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85C3C5-9B83-4B48-85AA-EA690015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80EF7F-974E-4B81-A8B7-20F7C256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9491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FB140C-498D-C24F-A5B6-BC4116095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Diagram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0ACC44D8-36C8-8F4D-88CF-D289D55EFA9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419" y="2044701"/>
            <a:ext cx="10515163" cy="38446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dirty="0"/>
              <a:t>Tryck på symbolen för att lägga till diagram</a:t>
            </a:r>
          </a:p>
        </p:txBody>
      </p:sp>
      <p:pic>
        <p:nvPicPr>
          <p:cNvPr id="5" name="logofromfile">
            <a:extLst>
              <a:ext uri="{FF2B5EF4-FFF2-40B4-BE49-F238E27FC236}">
                <a16:creationId xmlns:a16="http://schemas.microsoft.com/office/drawing/2014/main" id="{78D92627-4F98-4D46-BF18-76B1EF6434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26" y="6228000"/>
            <a:ext cx="1800469" cy="2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2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6296" y="1124197"/>
            <a:ext cx="10708451" cy="858753"/>
          </a:xfrm>
          <a:prstGeom prst="rect">
            <a:avLst/>
          </a:prstGeom>
        </p:spPr>
        <p:txBody>
          <a:bodyPr/>
          <a:lstStyle>
            <a:lvl1pPr algn="l">
              <a:defRPr sz="2700" cap="all" baseline="0">
                <a:latin typeface="Georgia"/>
              </a:defRPr>
            </a:lvl1pPr>
          </a:lstStyle>
          <a:p>
            <a:r>
              <a:rPr lang="nb-NO" dirty="0"/>
              <a:t>Klikk her for å endre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93006" y="2256079"/>
            <a:ext cx="10812679" cy="1970127"/>
          </a:xfrm>
          <a:prstGeom prst="rect">
            <a:avLst/>
          </a:prstGeom>
        </p:spPr>
        <p:txBody>
          <a:bodyPr vert="horz"/>
          <a:lstStyle>
            <a:lvl1pPr>
              <a:defRPr sz="1500" b="0" i="0" baseline="0">
                <a:latin typeface="Arial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7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1704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3920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54D486-D0AC-4403-BD02-7CF3E8D5888D}" type="datetimeFigureOut">
              <a:rPr lang="nb-NO" smtClean="0"/>
              <a:t>14.10.2021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E408A69-EA65-48F3-83EE-A35DC3088BA1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660C3-176E-4F3A-BF47-4F2AAABA7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Blokk 2,5 Domprostiet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C7218C9-CF28-4AE3-A43A-A06CAA5C26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Mål og prosess videre</a:t>
            </a:r>
          </a:p>
        </p:txBody>
      </p:sp>
    </p:spTree>
    <p:extLst>
      <p:ext uri="{BB962C8B-B14F-4D97-AF65-F5344CB8AC3E}">
        <p14:creationId xmlns:p14="http://schemas.microsoft.com/office/powerpoint/2010/main" val="68001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E356BF-F1F5-4C6E-B74E-C5704BEC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Handlingsplan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88A63505-5FA5-456D-8BDA-056008F87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169394"/>
              </p:ext>
            </p:extLst>
          </p:nvPr>
        </p:nvGraphicFramePr>
        <p:xfrm>
          <a:off x="623888" y="1385888"/>
          <a:ext cx="109442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482488823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700607144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77766440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3671022070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89574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2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Innsatsområde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74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Innsatsområde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23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Samhandling?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Annet?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08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93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4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når dere i Domprostiet folk i dag?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266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objekt 33">
            <a:extLst>
              <a:ext uri="{FF2B5EF4-FFF2-40B4-BE49-F238E27FC236}">
                <a16:creationId xmlns:a16="http://schemas.microsoft.com/office/drawing/2014/main" id="{607DD20C-F713-FC42-8323-976CBDEE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996" y="2324397"/>
            <a:ext cx="3649025" cy="124810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9B8615DA-B514-5447-B29A-FEC4A6327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81" y="4400425"/>
            <a:ext cx="8508041" cy="762198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8B960E6D-32B1-C748-944E-F46CCCC71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981" y="3369455"/>
            <a:ext cx="8508041" cy="762198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33D4B640-A947-FE4C-BFAC-C17A7BE6A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007" y="2669947"/>
            <a:ext cx="3649025" cy="1248100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70D13ADA-2953-9F47-B3E6-0A6C07B5C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996" y="3086595"/>
            <a:ext cx="3649025" cy="12481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429005E1-62F4-2D47-B5B9-DDC88F968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777" y="3593733"/>
            <a:ext cx="6573962" cy="1152825"/>
          </a:xfrm>
          <a:prstGeom prst="rect">
            <a:avLst/>
          </a:prstGeom>
        </p:spPr>
      </p:pic>
      <p:grpSp>
        <p:nvGrpSpPr>
          <p:cNvPr id="43" name="Grupp 42">
            <a:extLst>
              <a:ext uri="{FF2B5EF4-FFF2-40B4-BE49-F238E27FC236}">
                <a16:creationId xmlns:a16="http://schemas.microsoft.com/office/drawing/2014/main" id="{9CB67FC8-44AB-5141-85AF-8C6832412E1C}"/>
              </a:ext>
            </a:extLst>
          </p:cNvPr>
          <p:cNvGrpSpPr/>
          <p:nvPr/>
        </p:nvGrpSpPr>
        <p:grpSpPr>
          <a:xfrm>
            <a:off x="4357237" y="2973907"/>
            <a:ext cx="737935" cy="667303"/>
            <a:chOff x="3776663" y="2393739"/>
            <a:chExt cx="983657" cy="889506"/>
          </a:xfrm>
        </p:grpSpPr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0167F908-B773-C949-B21B-6770057FE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76663" y="2836711"/>
              <a:ext cx="292100" cy="292100"/>
            </a:xfrm>
            <a:prstGeom prst="rect">
              <a:avLst/>
            </a:prstGeom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C758A8A5-11FB-D14F-B619-6EE3AE935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38977" y="2430312"/>
              <a:ext cx="292100" cy="292100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C161B56B-351B-0D49-9C12-B2D0B2C27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8220" y="2393739"/>
              <a:ext cx="292100" cy="292100"/>
            </a:xfrm>
            <a:prstGeom prst="rect">
              <a:avLst/>
            </a:prstGeom>
          </p:spPr>
        </p:pic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9C0E5F3E-C5A9-4541-8592-58231857F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66128" y="2698537"/>
              <a:ext cx="292100" cy="292100"/>
            </a:xfrm>
            <a:prstGeom prst="rect">
              <a:avLst/>
            </a:prstGeom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3DB1EA79-8B74-3442-83F5-BFA32FA7D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8218" y="2991145"/>
              <a:ext cx="292100" cy="292100"/>
            </a:xfrm>
            <a:prstGeom prst="rect">
              <a:avLst/>
            </a:prstGeom>
          </p:spPr>
        </p:pic>
      </p:grpSp>
      <p:sp>
        <p:nvSpPr>
          <p:cNvPr id="42" name="textruta 41">
            <a:extLst>
              <a:ext uri="{FF2B5EF4-FFF2-40B4-BE49-F238E27FC236}">
                <a16:creationId xmlns:a16="http://schemas.microsoft.com/office/drawing/2014/main" id="{42F8139F-89E9-7447-BF32-016480B7A84F}"/>
              </a:ext>
            </a:extLst>
          </p:cNvPr>
          <p:cNvSpPr txBox="1"/>
          <p:nvPr/>
        </p:nvSpPr>
        <p:spPr>
          <a:xfrm>
            <a:off x="3970727" y="1990563"/>
            <a:ext cx="1357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Facebook-grupper for virksomhet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8690146B-6EAC-F641-8E83-21496927A642}"/>
              </a:ext>
            </a:extLst>
          </p:cNvPr>
          <p:cNvSpPr txBox="1"/>
          <p:nvPr/>
        </p:nvSpPr>
        <p:spPr>
          <a:xfrm>
            <a:off x="8320818" y="2447656"/>
            <a:ext cx="163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4A6A21"/>
                </a:solidFill>
              </a:rPr>
              <a:t>Annonser 65+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459EE1A9-8D1B-3E4F-B427-D7C4955F60E5}"/>
              </a:ext>
            </a:extLst>
          </p:cNvPr>
          <p:cNvSpPr txBox="1"/>
          <p:nvPr/>
        </p:nvSpPr>
        <p:spPr>
          <a:xfrm>
            <a:off x="5851541" y="2932273"/>
            <a:ext cx="115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Facebook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44+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445B4101-3658-6C4C-B88F-CB626BE0223E}"/>
              </a:ext>
            </a:extLst>
          </p:cNvPr>
          <p:cNvSpPr txBox="1"/>
          <p:nvPr/>
        </p:nvSpPr>
        <p:spPr>
          <a:xfrm>
            <a:off x="7216033" y="3247393"/>
            <a:ext cx="277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Menighetsblad 55+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6CA7BAED-DE1F-D140-A06D-58453DA633C1}"/>
              </a:ext>
            </a:extLst>
          </p:cNvPr>
          <p:cNvSpPr txBox="1"/>
          <p:nvPr/>
        </p:nvSpPr>
        <p:spPr>
          <a:xfrm>
            <a:off x="2234994" y="3593732"/>
            <a:ext cx="135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KVINNER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BE95F71A-A730-0642-972F-DA483EB71FF9}"/>
              </a:ext>
            </a:extLst>
          </p:cNvPr>
          <p:cNvSpPr txBox="1"/>
          <p:nvPr/>
        </p:nvSpPr>
        <p:spPr>
          <a:xfrm>
            <a:off x="2227914" y="4629571"/>
            <a:ext cx="135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MENN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B74C8013-A474-314E-83B0-D3546A01C2C0}"/>
              </a:ext>
            </a:extLst>
          </p:cNvPr>
          <p:cNvSpPr txBox="1"/>
          <p:nvPr/>
        </p:nvSpPr>
        <p:spPr>
          <a:xfrm>
            <a:off x="5046691" y="3970670"/>
            <a:ext cx="347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www.kirken.no</a:t>
            </a:r>
          </a:p>
        </p:txBody>
      </p:sp>
      <p:sp>
        <p:nvSpPr>
          <p:cNvPr id="55" name="Rubrik 3">
            <a:extLst>
              <a:ext uri="{FF2B5EF4-FFF2-40B4-BE49-F238E27FC236}">
                <a16:creationId xmlns:a16="http://schemas.microsoft.com/office/drawing/2014/main" id="{6FEB1717-CB0C-ED48-BCBF-7F77D46E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67" y="481204"/>
            <a:ext cx="7886700" cy="994431"/>
          </a:xfrm>
        </p:spPr>
        <p:txBody>
          <a:bodyPr>
            <a:normAutofit/>
          </a:bodyPr>
          <a:lstStyle/>
          <a:p>
            <a:r>
              <a:rPr lang="sv-SE" sz="4051" dirty="0"/>
              <a:t>Menighetens filterboble</a:t>
            </a:r>
          </a:p>
        </p:txBody>
      </p:sp>
      <p:sp>
        <p:nvSpPr>
          <p:cNvPr id="2" name="Rektangel 1"/>
          <p:cNvSpPr/>
          <p:nvPr/>
        </p:nvSpPr>
        <p:spPr>
          <a:xfrm>
            <a:off x="9959245" y="6100876"/>
            <a:ext cx="2028399" cy="42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60727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B8DA62CF-5995-47AF-A38D-0FA516C1A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86490"/>
              </p:ext>
            </p:extLst>
          </p:nvPr>
        </p:nvGraphicFramePr>
        <p:xfrm>
          <a:off x="2773018" y="1014277"/>
          <a:ext cx="9094311" cy="5618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445">
                  <a:extLst>
                    <a:ext uri="{9D8B030D-6E8A-4147-A177-3AD203B41FA5}">
                      <a16:colId xmlns:a16="http://schemas.microsoft.com/office/drawing/2014/main" val="683816685"/>
                    </a:ext>
                  </a:extLst>
                </a:gridCol>
                <a:gridCol w="860274">
                  <a:extLst>
                    <a:ext uri="{9D8B030D-6E8A-4147-A177-3AD203B41FA5}">
                      <a16:colId xmlns:a16="http://schemas.microsoft.com/office/drawing/2014/main" val="3916409804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3781289378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1375362790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3838412355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66572948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1875550211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3667264293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456375816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3293776050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2565456013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2388606217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1095101605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3040712269"/>
                    </a:ext>
                  </a:extLst>
                </a:gridCol>
                <a:gridCol w="491584">
                  <a:extLst>
                    <a:ext uri="{9D8B030D-6E8A-4147-A177-3AD203B41FA5}">
                      <a16:colId xmlns:a16="http://schemas.microsoft.com/office/drawing/2014/main" val="809930750"/>
                    </a:ext>
                  </a:extLst>
                </a:gridCol>
              </a:tblGrid>
              <a:tr h="1689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alder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593477888"/>
                  </a:ext>
                </a:extLst>
              </a:tr>
              <a:tr h="20140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Menighetsbladet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800396232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kvinner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3247617940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3849870302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3333236840"/>
                  </a:ext>
                </a:extLst>
              </a:tr>
              <a:tr h="20140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Annonser nett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651897830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kvinner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727915787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317258046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67522879"/>
                  </a:ext>
                </a:extLst>
              </a:tr>
              <a:tr h="20140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annonser papir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290463657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kvinner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042374926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934132442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099838068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facebook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736327934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kvinner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626664321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4110662997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371441081"/>
                  </a:ext>
                </a:extLst>
              </a:tr>
              <a:tr h="402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facebookgrupper for ulike grupper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424866017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kvinner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163800499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3837753105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262621971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Instagram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3848529099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kvinner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817016806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361250601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2858631967"/>
                  </a:ext>
                </a:extLst>
              </a:tr>
              <a:tr h="30210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kirkens egne aktiviteter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540239221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kvinner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4107873508"/>
                  </a:ext>
                </a:extLst>
              </a:tr>
              <a:tr h="1689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menn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b"/>
                </a:tc>
                <a:extLst>
                  <a:ext uri="{0D108BD9-81ED-4DB2-BD59-A6C34878D82A}">
                    <a16:rowId xmlns:a16="http://schemas.microsoft.com/office/drawing/2014/main" val="1303143979"/>
                  </a:ext>
                </a:extLst>
              </a:tr>
            </a:tbl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7BE7A983-20D2-4B43-96D3-EDB0CB8A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når vi i dag?</a:t>
            </a:r>
          </a:p>
        </p:txBody>
      </p:sp>
    </p:spTree>
    <p:extLst>
      <p:ext uri="{BB962C8B-B14F-4D97-AF65-F5344CB8AC3E}">
        <p14:creationId xmlns:p14="http://schemas.microsoft.com/office/powerpoint/2010/main" val="29799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E356BF-F1F5-4C6E-B74E-C5704BEC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Handlingsplan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88A63505-5FA5-456D-8BDA-056008F879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385888"/>
          <a:ext cx="109442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482488823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700607144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77766440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3671022070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89574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2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Innsatsområde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74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Innsatsområde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23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Samhandling?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Annet?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08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93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Lekse stab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31504" y="3429000"/>
            <a:ext cx="8528992" cy="1022626"/>
          </a:xfrm>
        </p:spPr>
        <p:txBody>
          <a:bodyPr/>
          <a:lstStyle/>
          <a:p>
            <a:r>
              <a:rPr lang="nb-NO" dirty="0"/>
              <a:t>Vedta mål</a:t>
            </a:r>
          </a:p>
          <a:p>
            <a:r>
              <a:rPr lang="nb-NO" dirty="0"/>
              <a:t>Oppsummere nå-analyse- hente inn faktiske tall</a:t>
            </a:r>
          </a:p>
          <a:p>
            <a:r>
              <a:rPr lang="nb-NO" dirty="0"/>
              <a:t>Lage handlingsplan med tiltak</a:t>
            </a:r>
          </a:p>
        </p:txBody>
      </p:sp>
    </p:spTree>
    <p:extLst>
      <p:ext uri="{BB962C8B-B14F-4D97-AF65-F5344CB8AC3E}">
        <p14:creationId xmlns:p14="http://schemas.microsoft.com/office/powerpoint/2010/main" val="85388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12134" t="28043" r="12029" b="20185"/>
          <a:stretch/>
        </p:blipFill>
        <p:spPr>
          <a:xfrm>
            <a:off x="1546171" y="1268760"/>
            <a:ext cx="9001000" cy="345638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351584" y="494116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Kommunikasjon som oppdrag</a:t>
            </a:r>
          </a:p>
          <a:p>
            <a:r>
              <a:rPr lang="nb-NO" sz="4400" dirty="0"/>
              <a:t>- Læringsprosess over ett år</a:t>
            </a:r>
          </a:p>
        </p:txBody>
      </p:sp>
      <p:pic>
        <p:nvPicPr>
          <p:cNvPr id="4" name="Picture 4" descr="Tomme snakkebobler">
            <a:extLst>
              <a:ext uri="{FF2B5EF4-FFF2-40B4-BE49-F238E27FC236}">
                <a16:creationId xmlns:a16="http://schemas.microsoft.com/office/drawing/2014/main" id="{5F3D66A8-BF04-4304-9B35-DD49EDD1E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91" r="9091"/>
          <a:stretch/>
        </p:blipFill>
        <p:spPr>
          <a:xfrm>
            <a:off x="1517229" y="0"/>
            <a:ext cx="12191981" cy="685799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10F6A61B-A0BA-4706-BD83-23B952B99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68" y="2348881"/>
            <a:ext cx="5261522" cy="900629"/>
          </a:xfrm>
        </p:spPr>
        <p:txBody>
          <a:bodyPr>
            <a:noAutofit/>
          </a:bodyPr>
          <a:lstStyle/>
          <a:p>
            <a:r>
              <a:rPr lang="nb-NO" dirty="0"/>
              <a:t>Hvorfor?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52B8AD08-761C-4839-8DFA-609457878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829" y="3249509"/>
            <a:ext cx="5261522" cy="1022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Få et felles bilde av kommunikasjonsarbeidet i dag, hva som må utvikles og på hvilken måte.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Praktisk kunnskap for å nå konkrete mål i kommunikasjonsarbeidet.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Finne de gode løsningene for </a:t>
            </a:r>
            <a:r>
              <a:rPr lang="nb-NO" dirty="0" err="1">
                <a:solidFill>
                  <a:schemeClr val="tx1"/>
                </a:solidFill>
              </a:rPr>
              <a:t>DnK</a:t>
            </a:r>
            <a:r>
              <a:rPr lang="nb-NO" dirty="0">
                <a:solidFill>
                  <a:schemeClr val="tx1"/>
                </a:solidFill>
              </a:rPr>
              <a:t> i Fredrikstad og Hvaler sammen</a:t>
            </a:r>
            <a:r>
              <a:rPr lang="nb-NO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880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19881" y="438139"/>
            <a:ext cx="8031338" cy="644065"/>
          </a:xfrm>
        </p:spPr>
        <p:txBody>
          <a:bodyPr/>
          <a:lstStyle/>
          <a:p>
            <a:r>
              <a:rPr lang="nb-NO" dirty="0"/>
              <a:t>Utfordringer- endringsbehov?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1814701" y="1830385"/>
            <a:ext cx="8109509" cy="1477595"/>
          </a:xfrm>
        </p:spPr>
        <p:txBody>
          <a:bodyPr>
            <a:noAutofit/>
          </a:bodyPr>
          <a:lstStyle/>
          <a:p>
            <a:r>
              <a:rPr lang="nb-NO" dirty="0"/>
              <a:t>Fra informasjon til kommunikasjon</a:t>
            </a:r>
          </a:p>
          <a:p>
            <a:endParaRPr lang="nb-NO" dirty="0"/>
          </a:p>
          <a:p>
            <a:r>
              <a:rPr lang="nb-NO" dirty="0"/>
              <a:t>Fra hva vi pleier å gjøre til hva trenger medlemmene</a:t>
            </a:r>
          </a:p>
          <a:p>
            <a:endParaRPr lang="nb-NO" dirty="0"/>
          </a:p>
          <a:p>
            <a:r>
              <a:rPr lang="nb-NO" dirty="0"/>
              <a:t>Fra jeg har fokus på menigheten min til hva trenger folk i lokalsamfunnet- folkekirke</a:t>
            </a:r>
          </a:p>
          <a:p>
            <a:endParaRPr lang="nb-NO" dirty="0"/>
          </a:p>
          <a:p>
            <a:r>
              <a:rPr lang="nb-NO" dirty="0"/>
              <a:t>Fra alt starter i soknet, til vi er en del av en stor og moderne organisasjon- vi er en kropp</a:t>
            </a:r>
          </a:p>
          <a:p>
            <a:endParaRPr lang="nb-NO" dirty="0"/>
          </a:p>
          <a:p>
            <a:r>
              <a:rPr lang="nb-NO" dirty="0"/>
              <a:t>Forstå og bruke digitale medier for effektiv kommunikasjon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52" y="932289"/>
            <a:ext cx="3340867" cy="207828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567" y="1035677"/>
            <a:ext cx="2222696" cy="141024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263" y="4338464"/>
            <a:ext cx="1690808" cy="149136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92" y="4646485"/>
            <a:ext cx="1564271" cy="1279226"/>
          </a:xfrm>
          <a:prstGeom prst="rect">
            <a:avLst/>
          </a:prstGeom>
        </p:spPr>
      </p:pic>
      <p:sp>
        <p:nvSpPr>
          <p:cNvPr id="8" name="Pil høyre 7"/>
          <p:cNvSpPr/>
          <p:nvPr/>
        </p:nvSpPr>
        <p:spPr>
          <a:xfrm>
            <a:off x="9924209" y="5084148"/>
            <a:ext cx="364541" cy="243027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362" y="5514867"/>
            <a:ext cx="1155400" cy="117640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-513" t="5094" r="38055" b="7872"/>
          <a:stretch/>
        </p:blipFill>
        <p:spPr>
          <a:xfrm>
            <a:off x="6200898" y="5463153"/>
            <a:ext cx="1243861" cy="13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D69681C-D719-4579-9654-091039E6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og ledelse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9AAAAC7-C924-41CD-91F8-BFAFC5F9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7" y="1483360"/>
            <a:ext cx="11243902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llmann Endringsledelse Del III – Opprettholdelse og forsterkning av  endring">
            <a:extLst>
              <a:ext uri="{FF2B5EF4-FFF2-40B4-BE49-F238E27FC236}">
                <a16:creationId xmlns:a16="http://schemas.microsoft.com/office/drawing/2014/main" id="{A6CD006C-136E-49BC-8EAC-5BBA3CF2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418" y="1385888"/>
            <a:ext cx="10103163" cy="46727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329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2577354"/>
            <a:ext cx="7772400" cy="900629"/>
          </a:xfrm>
        </p:spPr>
        <p:txBody>
          <a:bodyPr/>
          <a:lstStyle/>
          <a:p>
            <a:r>
              <a:rPr lang="nb-NO" dirty="0"/>
              <a:t>Hva virker?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895600" y="3477982"/>
            <a:ext cx="6400800" cy="1022626"/>
          </a:xfrm>
        </p:spPr>
        <p:txBody>
          <a:bodyPr/>
          <a:lstStyle/>
          <a:p>
            <a:r>
              <a:rPr lang="nb-NO" dirty="0"/>
              <a:t>Sette seg mål og gjøre noe for å nå dem</a:t>
            </a:r>
          </a:p>
          <a:p>
            <a:endParaRPr lang="nb-NO" dirty="0"/>
          </a:p>
          <a:p>
            <a:r>
              <a:rPr lang="nb-NO" dirty="0"/>
              <a:t>Samarbeid mellom sokn</a:t>
            </a:r>
          </a:p>
        </p:txBody>
      </p:sp>
      <p:pic>
        <p:nvPicPr>
          <p:cNvPr id="5" name="Grafikk 4" descr="Statistikk">
            <a:extLst>
              <a:ext uri="{FF2B5EF4-FFF2-40B4-BE49-F238E27FC236}">
                <a16:creationId xmlns:a16="http://schemas.microsoft.com/office/drawing/2014/main" id="{F478BE49-0ADE-4097-A552-3C6FF156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6048" y="642051"/>
            <a:ext cx="1825352" cy="1825352"/>
          </a:xfrm>
          <a:prstGeom prst="rect">
            <a:avLst/>
          </a:prstGeom>
        </p:spPr>
      </p:pic>
      <p:pic>
        <p:nvPicPr>
          <p:cNvPr id="9" name="Grafikk 8" descr="Tannhjul">
            <a:extLst>
              <a:ext uri="{FF2B5EF4-FFF2-40B4-BE49-F238E27FC236}">
                <a16:creationId xmlns:a16="http://schemas.microsoft.com/office/drawing/2014/main" id="{EA3E9E72-1A16-4513-A9CE-4B6C5C255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4232" y="3961461"/>
            <a:ext cx="1439776" cy="1439776"/>
          </a:xfrm>
          <a:prstGeom prst="rect">
            <a:avLst/>
          </a:prstGeom>
        </p:spPr>
      </p:pic>
      <p:pic>
        <p:nvPicPr>
          <p:cNvPr id="17" name="Grafikk 16" descr="Blink">
            <a:extLst>
              <a:ext uri="{FF2B5EF4-FFF2-40B4-BE49-F238E27FC236}">
                <a16:creationId xmlns:a16="http://schemas.microsoft.com/office/drawing/2014/main" id="{1152D519-1D38-4D9D-9404-157CB75DC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9296" y="2994504"/>
            <a:ext cx="1406811" cy="14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1DABA-1811-434D-A826-861F5D73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Koblingen mellom virksomhetens mål og mine mål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F591C6D-E645-4736-95CF-FF6804604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998" y="925909"/>
            <a:ext cx="4091921" cy="249507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4D7B2F2-1EDD-4DB5-8DCA-32B736F5B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3575050"/>
            <a:ext cx="5435600" cy="30575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B1A3484-67D9-48B1-8799-6586CE7A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044" y="917635"/>
            <a:ext cx="2843915" cy="402276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2776D16-1354-4920-A4F4-D484BFA3E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087" y="1089025"/>
            <a:ext cx="2714625" cy="16859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C862006-2604-461E-AD43-4180975EB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840" y="3865364"/>
            <a:ext cx="2942273" cy="311868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C47BE3C-13E7-4AD7-A690-CADBAA20D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549" y="2929017"/>
            <a:ext cx="26003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A6F887D-B74D-4BD4-A648-2125ACD3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Velge innsatsområder</a:t>
            </a:r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4D474DBA-34F7-4724-99F2-954984129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898077"/>
              </p:ext>
            </p:extLst>
          </p:nvPr>
        </p:nvGraphicFramePr>
        <p:xfrm>
          <a:off x="409575" y="1228724"/>
          <a:ext cx="10667997" cy="4947876"/>
        </p:xfrm>
        <a:graphic>
          <a:graphicData uri="http://schemas.openxmlformats.org/drawingml/2006/table">
            <a:tbl>
              <a:tblPr/>
              <a:tblGrid>
                <a:gridCol w="1185333">
                  <a:extLst>
                    <a:ext uri="{9D8B030D-6E8A-4147-A177-3AD203B41FA5}">
                      <a16:colId xmlns:a16="http://schemas.microsoft.com/office/drawing/2014/main" val="3613393929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4092808345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981675965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212375057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739679413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1352276123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317072936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1011690651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192914835"/>
                    </a:ext>
                  </a:extLst>
                </a:gridCol>
              </a:tblGrid>
              <a:tr h="160730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WEB OG DIGITAL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MÅLANALYSE, STRATEGI OG PLANLEGGING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INNHOLD, TEKST OG BILDE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PERSONLIGE MØTER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GRAFISK PROFIL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SOSIALE MEDIER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PRESSE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</a:rPr>
                        <a:t>TRYKKSAKER OG PROFILPRODUKTER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958313"/>
                  </a:ext>
                </a:extLst>
              </a:tr>
              <a:tr h="65177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Glemmen, Gamle Glemmen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06937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Rolvsøy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61749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48998"/>
                  </a:ext>
                </a:extLst>
              </a:tr>
              <a:tr h="44237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Kirkens hus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962561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Ledergruppa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12217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Kråkerøy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53489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Hvaler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32733"/>
                  </a:ext>
                </a:extLst>
              </a:tr>
              <a:tr h="44237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Gressvik-Onsøy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6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0FD00D-42A9-4761-BC28-E760DF27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Bli enige om mål- dere må eie dem og jobbe for dem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57665B-C0EC-49C5-8BC7-86DDD9809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nb-NO" dirty="0"/>
              <a:t>Mål 1: Øke oppslutning om dåp</a:t>
            </a:r>
          </a:p>
          <a:p>
            <a:pPr marL="0" indent="0" hangingPunct="0">
              <a:buNone/>
            </a:pPr>
            <a:r>
              <a:rPr lang="nb-NO" dirty="0"/>
              <a:t>Mål 2: Øke og skape mer variert bruk av gravlundene</a:t>
            </a:r>
          </a:p>
          <a:p>
            <a:pPr marL="0" indent="0" hangingPunct="0">
              <a:buNone/>
            </a:pPr>
            <a:r>
              <a:rPr lang="nb-NO" dirty="0"/>
              <a:t>Mål 3: Øke oppslutning om trosopplæring, med vekt på 0 - 4 år</a:t>
            </a:r>
          </a:p>
          <a:p>
            <a:pPr marL="0" indent="0" hangingPunct="0">
              <a:buNone/>
            </a:pPr>
            <a:r>
              <a:rPr lang="nb-NO" dirty="0"/>
              <a:t>Mål 4: Øke rekkevidde i sosiale medier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03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1" id="{DF5ED8F8-A143-4DFA-9302-FFB98B2A77EC}" vid="{AE3B8EAF-C28D-455C-AA6C-F35FE0C645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494</Words>
  <Application>Microsoft Office PowerPoint</Application>
  <PresentationFormat>Widescreen</PresentationFormat>
  <Paragraphs>262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Tema1</vt:lpstr>
      <vt:lpstr>Blokk 2,5 Domprostiet</vt:lpstr>
      <vt:lpstr>Hvorfor?</vt:lpstr>
      <vt:lpstr>Utfordringer- endringsbehov?</vt:lpstr>
      <vt:lpstr>Endring og ledelse</vt:lpstr>
      <vt:lpstr>PowerPoint-presentasjon</vt:lpstr>
      <vt:lpstr>Hva virker?</vt:lpstr>
      <vt:lpstr>Koblingen mellom virksomhetens mål og mine mål</vt:lpstr>
      <vt:lpstr>Velge innsatsområder</vt:lpstr>
      <vt:lpstr>Bli enige om mål- dere må eie dem og jobbe for dem</vt:lpstr>
      <vt:lpstr>Handlingsplan</vt:lpstr>
      <vt:lpstr>Hvordan når dere i Domprostiet folk i dag?</vt:lpstr>
      <vt:lpstr>Menighetens filterboble</vt:lpstr>
      <vt:lpstr>Hvem når vi i dag?</vt:lpstr>
      <vt:lpstr>Handlingsplan</vt:lpstr>
      <vt:lpstr>Lekse stab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Blokk 2,5 Domprostiet</dc:title>
  <dc:creator>Karianne Hjørnevik Nes</dc:creator>
  <cp:lastModifiedBy>Karianne Hjørnevik Nes</cp:lastModifiedBy>
  <cp:revision>6</cp:revision>
  <dcterms:created xsi:type="dcterms:W3CDTF">2021-10-13T13:38:10Z</dcterms:created>
  <dcterms:modified xsi:type="dcterms:W3CDTF">2021-10-14T07:34:39Z</dcterms:modified>
</cp:coreProperties>
</file>